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4256e94a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4256e94a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39e1cd07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39e1cd07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39e1cd07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39e1cd07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39e1cd07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39e1cd07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39e1cd07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39e1cd07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5f409e4ec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5f409e4ec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5f409e4e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5f409e4e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4256e94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4256e94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4256e94a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4256e94a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4256e94a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4256e94a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39e1cd0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39e1cd0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39e1cd0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39e1cd0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39e1cd07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39e1cd07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39e1cd07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39e1cd07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39e1cd07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39e1cd07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39e1cd07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39e1cd07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3467100"/>
            <a:ext cx="9144000" cy="1457100"/>
          </a:xfrm>
          <a:prstGeom prst="rect">
            <a:avLst/>
          </a:prstGeom>
          <a:solidFill>
            <a:srgbClr val="FFFFFF">
              <a:alpha val="6909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r>
              <a:rPr lang="en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Pulse</a:t>
            </a:r>
            <a:endParaRPr sz="5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315750" y="4450800"/>
            <a:ext cx="2512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August 8, 2025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 title="Slide Deck for Policy Pulse_Page_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 title="Slide Deck for Policy Pulse_Page_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 title="20250506-sutherland-13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75" y="1584400"/>
            <a:ext cx="4795551" cy="31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 title="Slide Deck for Policy Pulse_Page_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 title="Slide Deck for Policy Pulse_Page_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 title="Slide Deck for Policy Pulse_Page_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EAF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title="aa 4095_2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" y="0"/>
            <a:ext cx="9144036" cy="608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311700" y="0"/>
            <a:ext cx="3379200" cy="5143500"/>
          </a:xfrm>
          <a:prstGeom prst="rect">
            <a:avLst/>
          </a:prstGeom>
          <a:solidFill>
            <a:srgbClr val="CDEAF0">
              <a:alpha val="68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300" y="2485350"/>
            <a:ext cx="2225600" cy="2225600"/>
          </a:xfrm>
          <a:prstGeom prst="rect">
            <a:avLst/>
          </a:prstGeom>
          <a:noFill/>
          <a:ln cap="flat" cmpd="sng" w="28575">
            <a:solidFill>
              <a:srgbClr val="0757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27"/>
          <p:cNvSpPr txBox="1"/>
          <p:nvPr/>
        </p:nvSpPr>
        <p:spPr>
          <a:xfrm>
            <a:off x="333900" y="2044500"/>
            <a:ext cx="3334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Use your home address to find your policymakers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58" name="Google Shape;158;p27"/>
          <p:cNvSpPr txBox="1"/>
          <p:nvPr>
            <p:ph type="ctrTitle"/>
          </p:nvPr>
        </p:nvSpPr>
        <p:spPr>
          <a:xfrm>
            <a:off x="311700" y="149925"/>
            <a:ext cx="3334800" cy="19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6470"/>
              <a:buNone/>
            </a:pPr>
            <a:r>
              <a:rPr lang="en" sz="3740"/>
              <a:t>Urge Congress to fund afterschool</a:t>
            </a:r>
            <a:endParaRPr sz="3740"/>
          </a:p>
        </p:txBody>
      </p:sp>
      <p:sp>
        <p:nvSpPr>
          <p:cNvPr id="159" name="Google Shape;159;p27"/>
          <p:cNvSpPr txBox="1"/>
          <p:nvPr/>
        </p:nvSpPr>
        <p:spPr>
          <a:xfrm>
            <a:off x="789600" y="4750800"/>
            <a:ext cx="23790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3to6.co/congress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EAF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 title="LOAKIND.jpg"/>
          <p:cNvPicPr preferRelativeResize="0"/>
          <p:nvPr/>
        </p:nvPicPr>
        <p:blipFill rotWithShape="1">
          <a:blip r:embed="rId3">
            <a:alphaModFix/>
          </a:blip>
          <a:srcRect b="7969" l="8265" r="0" t="14124"/>
          <a:stretch/>
        </p:blipFill>
        <p:spPr>
          <a:xfrm>
            <a:off x="25" y="-29650"/>
            <a:ext cx="9144000" cy="51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>
            <a:off x="5529300" y="-29650"/>
            <a:ext cx="3379200" cy="5173200"/>
          </a:xfrm>
          <a:prstGeom prst="rect">
            <a:avLst/>
          </a:prstGeom>
          <a:solidFill>
            <a:srgbClr val="CDEAF0">
              <a:alpha val="68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 title="3to6.co.lightson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6100" y="2222375"/>
            <a:ext cx="2225600" cy="2225600"/>
          </a:xfrm>
          <a:prstGeom prst="rect">
            <a:avLst/>
          </a:prstGeom>
          <a:noFill/>
          <a:ln cap="flat" cmpd="sng" w="28575">
            <a:solidFill>
              <a:srgbClr val="0757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8"/>
          <p:cNvSpPr txBox="1"/>
          <p:nvPr/>
        </p:nvSpPr>
        <p:spPr>
          <a:xfrm>
            <a:off x="5551500" y="2140850"/>
            <a:ext cx="3334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68" name="Google Shape;168;p28"/>
          <p:cNvSpPr txBox="1"/>
          <p:nvPr>
            <p:ph type="ctrTitle"/>
          </p:nvPr>
        </p:nvSpPr>
        <p:spPr>
          <a:xfrm>
            <a:off x="5551500" y="120275"/>
            <a:ext cx="3334800" cy="19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3740"/>
              <a:t>Lights On Afterschool</a:t>
            </a:r>
            <a:r>
              <a:rPr lang="en" sz="3740"/>
              <a:t> is open</a:t>
            </a:r>
            <a:endParaRPr sz="3740"/>
          </a:p>
        </p:txBody>
      </p:sp>
      <p:sp>
        <p:nvSpPr>
          <p:cNvPr id="169" name="Google Shape;169;p28"/>
          <p:cNvSpPr txBox="1"/>
          <p:nvPr/>
        </p:nvSpPr>
        <p:spPr>
          <a:xfrm>
            <a:off x="6029400" y="4477625"/>
            <a:ext cx="23790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3to6.co/lightson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 title="13159715_m.jpg"/>
          <p:cNvPicPr preferRelativeResize="0"/>
          <p:nvPr/>
        </p:nvPicPr>
        <p:blipFill rotWithShape="1">
          <a:blip r:embed="rId3">
            <a:alphaModFix/>
          </a:blip>
          <a:srcRect b="6810" l="0" r="37749" t="8053"/>
          <a:stretch/>
        </p:blipFill>
        <p:spPr>
          <a:xfrm>
            <a:off x="3527775" y="14825"/>
            <a:ext cx="5691951" cy="51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>
            <a:off x="0" y="-36600"/>
            <a:ext cx="3527700" cy="5216700"/>
          </a:xfrm>
          <a:prstGeom prst="rect">
            <a:avLst/>
          </a:prstGeom>
          <a:solidFill>
            <a:srgbClr val="CDEA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297600" y="294375"/>
            <a:ext cx="2856900" cy="19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Get our news and policy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updates</a:t>
            </a:r>
            <a:endParaRPr sz="34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50" y="2209425"/>
            <a:ext cx="2438400" cy="2438400"/>
          </a:xfrm>
          <a:prstGeom prst="rect">
            <a:avLst/>
          </a:prstGeom>
          <a:noFill/>
          <a:ln cap="flat" cmpd="sng" w="28575">
            <a:solidFill>
              <a:srgbClr val="0757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9"/>
          <p:cNvSpPr txBox="1"/>
          <p:nvPr/>
        </p:nvSpPr>
        <p:spPr>
          <a:xfrm>
            <a:off x="483750" y="4617950"/>
            <a:ext cx="24846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3to6.co/updates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EAF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90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46675"/>
            <a:ext cx="3091800" cy="34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This conversation is being shared on YouTube, Facebook, and LinkedIn</a:t>
            </a:r>
            <a:br>
              <a:rPr lang="en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Have questions? We’ll answer! Please ask your question via our Google Form and we’ll </a:t>
            </a:r>
            <a:r>
              <a:rPr lang="en" sz="1700">
                <a:solidFill>
                  <a:schemeClr val="dk1"/>
                </a:solidFill>
              </a:rPr>
              <a:t>address</a:t>
            </a:r>
            <a:r>
              <a:rPr lang="en" sz="1700">
                <a:solidFill>
                  <a:schemeClr val="dk1"/>
                </a:solidFill>
              </a:rPr>
              <a:t> them via email or on next month’s broadcast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20749" r="19882" t="0"/>
          <a:stretch/>
        </p:blipFill>
        <p:spPr>
          <a:xfrm>
            <a:off x="3644899" y="0"/>
            <a:ext cx="54991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EAF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61700" y="1017725"/>
            <a:ext cx="40041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FY25 Funding</a:t>
            </a:r>
            <a:r>
              <a:rPr lang="en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21st CCLC funding released July 21st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Remaining education title funds released July 25th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AmeriCorps and Youth Mentoring grants still withheld</a:t>
            </a:r>
            <a:endParaRPr sz="13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FY26 Funding </a:t>
            </a:r>
            <a:endParaRPr sz="17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300">
                <a:solidFill>
                  <a:schemeClr val="dk1"/>
                </a:solidFill>
              </a:rPr>
              <a:t>Senate maintains funding in FY26 Appropriations bill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What’s next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700">
                <a:solidFill>
                  <a:schemeClr val="dk1"/>
                </a:solidFill>
              </a:rPr>
              <a:t>Site Visits!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0" name="Google Shape;70;p15" title="Policy Pulse__Aug_small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1225" y="740550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Slide Deck for Policy Pulse_Page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Slide Deck for Policy Pulse_Page_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Slide Deck for Policy Pulse_Page_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title="20250506-sutherland-110.jpg"/>
          <p:cNvPicPr preferRelativeResize="0"/>
          <p:nvPr/>
        </p:nvPicPr>
        <p:blipFill rotWithShape="1">
          <a:blip r:embed="rId4">
            <a:alphaModFix/>
          </a:blip>
          <a:srcRect b="0" l="16606" r="24148" t="0"/>
          <a:stretch/>
        </p:blipFill>
        <p:spPr>
          <a:xfrm>
            <a:off x="3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 title="Slide Deck for Policy Pulse_Page_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Slide Deck for Policy Pulse_Page_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 title="Slide Deck for Policy Pulse_Page_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