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07" r:id="rId6"/>
    <p:sldId id="353" r:id="rId7"/>
    <p:sldId id="354" r:id="rId8"/>
    <p:sldId id="355" r:id="rId9"/>
    <p:sldId id="367" r:id="rId10"/>
    <p:sldId id="366" r:id="rId11"/>
    <p:sldId id="360" r:id="rId12"/>
    <p:sldId id="361" r:id="rId13"/>
    <p:sldId id="362" r:id="rId14"/>
    <p:sldId id="363" r:id="rId15"/>
    <p:sldId id="364" r:id="rId16"/>
    <p:sldId id="259" r:id="rId17"/>
    <p:sldId id="282" r:id="rId18"/>
    <p:sldId id="370" r:id="rId19"/>
    <p:sldId id="371" r:id="rId20"/>
    <p:sldId id="268" r:id="rId21"/>
    <p:sldId id="372" r:id="rId22"/>
    <p:sldId id="373" r:id="rId23"/>
    <p:sldId id="374" r:id="rId24"/>
    <p:sldId id="375" r:id="rId25"/>
    <p:sldId id="377" r:id="rId26"/>
    <p:sldId id="378" r:id="rId27"/>
    <p:sldId id="379" r:id="rId28"/>
    <p:sldId id="328" r:id="rId29"/>
    <p:sldId id="329" r:id="rId30"/>
    <p:sldId id="381" r:id="rId31"/>
    <p:sldId id="382" r:id="rId32"/>
    <p:sldId id="296" r:id="rId33"/>
    <p:sldId id="383" r:id="rId34"/>
    <p:sldId id="333" r:id="rId35"/>
    <p:sldId id="334" r:id="rId36"/>
    <p:sldId id="335" r:id="rId37"/>
    <p:sldId id="283" r:id="rId38"/>
    <p:sldId id="29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F2D80-DE35-4A3F-9D5D-5C40687DF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614294-D44F-47B1-A76A-1EF89D5277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E5792-47A0-4109-96E5-7B07458CE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9FD7-6879-4DEB-B34A-6F02143302C7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53580-F335-4E52-9804-708D1CE9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B96F-E412-4271-A57E-EA5BE528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1FBB-8D19-42C0-9D46-80FBCF80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0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818DC-D80B-4DA7-9128-23BB64BBA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F368B-E886-446E-876A-B0F581A22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6FB60-D2A4-46C3-8C67-D36ECE38A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9FD7-6879-4DEB-B34A-6F02143302C7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5DBF6-5F50-4387-9523-FDD99121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5F050-8DBA-4399-BF5D-44D6BA29E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1FBB-8D19-42C0-9D46-80FBCF80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87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BD708E-C88D-4648-AC3C-389D5FBF1A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0B9ABF-380C-4BD7-AF45-AF1354AED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D96E3-48F2-4F4A-9375-CAF74B19A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9FD7-6879-4DEB-B34A-6F02143302C7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4E220-6778-4153-A614-20D68469A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D2461-B721-496F-92A2-A1ED16EE5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1FBB-8D19-42C0-9D46-80FBCF80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4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C5105-D80A-40BC-88BB-886B9ABF2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05D15-322A-4DDE-A563-3FA408585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49EF8-B1C9-4A2E-BE45-B59879E0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9FD7-6879-4DEB-B34A-6F02143302C7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F8893-8D63-43CD-90C4-BDCC51BD8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C81C9-FDA9-4CDC-AA2A-A076A32B2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1FBB-8D19-42C0-9D46-80FBCF80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7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CE9B4-5EFD-4A3E-B446-D8B54A9FF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C6C03-6133-4164-A375-31B64F87D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66DFC-E1EE-4AA2-ABC0-50018AB0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9FD7-6879-4DEB-B34A-6F02143302C7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8F1E5-3A6B-422F-B787-11B7C6006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E146A-7F9C-450E-B427-7480F6305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1FBB-8D19-42C0-9D46-80FBCF80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7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AB82B-D9A3-48AC-81D1-F120FD942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CABE7-D1BB-4C85-9779-73DE4EE39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F0B05-A1F3-4A02-8C42-453BDC718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496B0-363C-47B8-8E66-F8A545AC8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9FD7-6879-4DEB-B34A-6F02143302C7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EC04BF-F2BB-4981-974F-193E7AC72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741BB-DC5E-463A-8EF0-5C662F99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1FBB-8D19-42C0-9D46-80FBCF80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0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008BC-5018-4A7C-B3E1-C52F9E904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D4B28-273B-4321-A365-DE3E47F04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05253E-27E4-47E0-8A9E-DC7FA5913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BEBF1A-9AE7-45E9-8DD8-898A5A9152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F40720-397D-4F3B-9120-A7BD0ADCB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36A433-6CA2-4E03-9806-AF121CD39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9FD7-6879-4DEB-B34A-6F02143302C7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3B4365-4D99-409C-8E6D-25FE4740D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5476CC-3C2E-4C0A-8EE8-59A6517A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1FBB-8D19-42C0-9D46-80FBCF80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5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66FA1-21FD-43E3-9EAB-405F22F65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6A6A9-446D-4747-96ED-6F0BF5CB2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9FD7-6879-4DEB-B34A-6F02143302C7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DD87BE-11B5-4D41-A6D2-70E480021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1B26A2-45C9-49C4-8445-AA111D887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1FBB-8D19-42C0-9D46-80FBCF80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69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039A62-F7FF-418F-9468-32B6763E3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9FD7-6879-4DEB-B34A-6F02143302C7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D629D5-FC85-4295-AC70-CA718A6F3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6DB1B-FB5F-4BFD-B81A-C4EFBD39D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1FBB-8D19-42C0-9D46-80FBCF80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67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7FB86-48FB-48FC-8455-E2B3ED16E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217BC-719B-4EC6-BE27-E9DFFDA61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A0F1EA-A29E-414A-8DAE-0A6FF249B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783C49-1C82-4A94-BCDC-612D88A63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9FD7-6879-4DEB-B34A-6F02143302C7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CF495-159A-4C62-A1D9-A66B435B0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C44B5-7AE2-4F0C-9FC0-7EA4228C5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1FBB-8D19-42C0-9D46-80FBCF80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7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707B7-11AA-45EA-A921-0F96C4D45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C54DD8-FAFC-4968-A8FA-61D2F2D1EF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8C273-A22D-42AC-B256-0CB791B1A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E2EA00-41A4-4A33-A264-141543103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79FD7-6879-4DEB-B34A-6F02143302C7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B46D9-B187-473F-A273-3B9136E0B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03692-8A39-4F72-9424-70E3275FB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B1FBB-8D19-42C0-9D46-80FBCF80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7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D2E5AD-80C6-4B07-8FBC-CC80445C1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18707-50A7-4FDD-A5E3-17829E5C9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4BFBA-28D0-4601-9AD9-B383408D4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79FD7-6879-4DEB-B34A-6F02143302C7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277DE-BD8D-47CA-B2D4-D4DFA38C9B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2328B-7F65-4037-8970-80291F43E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B1FBB-8D19-42C0-9D46-80FBCF805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3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DB396A7-D2B9-4699-9AA3-12DA2EDB0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9496" y="3914359"/>
            <a:ext cx="7373008" cy="716871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App Schedules and Logistics Overview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689E406-A335-49DE-BE28-DBFC40247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344" y="858077"/>
            <a:ext cx="3493312" cy="224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43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08B92BF-CC82-6FD0-BD20-766FBB0AA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6" y="1501609"/>
            <a:ext cx="3108382" cy="418170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 descr="A picture containing table&#10;&#10;Description automatically generated">
            <a:extLst>
              <a:ext uri="{FF2B5EF4-FFF2-40B4-BE49-F238E27FC236}">
                <a16:creationId xmlns:a16="http://schemas.microsoft.com/office/drawing/2014/main" id="{9DBE96B6-F7F7-7BC7-2319-6D74FF24D1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101" y="1182026"/>
            <a:ext cx="2416671" cy="522992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DB396A7-D2B9-4699-9AA3-12DA2EDB0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4784" y="1018571"/>
            <a:ext cx="5323860" cy="5393379"/>
          </a:xfrm>
        </p:spPr>
        <p:txBody>
          <a:bodyPr>
            <a:normAutofit/>
          </a:bodyPr>
          <a:lstStyle/>
          <a:p>
            <a:r>
              <a:rPr lang="en-US" b="1" u="sng" dirty="0"/>
              <a:t>Logging In</a:t>
            </a:r>
          </a:p>
          <a:p>
            <a:pPr marL="342900" indent="-342900" algn="l">
              <a:buFontTx/>
              <a:buChar char="-"/>
            </a:pPr>
            <a:r>
              <a:rPr lang="en-US" b="1" u="sng" dirty="0"/>
              <a:t>FIRST TIME </a:t>
            </a:r>
            <a:r>
              <a:rPr lang="en-US" dirty="0"/>
              <a:t>users will need to Sign Up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Enter your email and create a password. Tap “Sign Up” when finished</a:t>
            </a:r>
          </a:p>
          <a:p>
            <a:pPr marL="342900" indent="-342900" algn="l">
              <a:buFontTx/>
              <a:buChar char="-"/>
            </a:pPr>
            <a:r>
              <a:rPr lang="en-US" b="1" u="sng" dirty="0">
                <a:solidFill>
                  <a:srgbClr val="FF0000"/>
                </a:solidFill>
              </a:rPr>
              <a:t>Check your email </a:t>
            </a:r>
            <a:r>
              <a:rPr lang="en-US" dirty="0">
                <a:solidFill>
                  <a:srgbClr val="FF0000"/>
                </a:solidFill>
              </a:rPr>
              <a:t>for a verification code. Input your email and the code. Tap “Confirm”</a:t>
            </a:r>
          </a:p>
          <a:p>
            <a:pPr marL="342900" indent="-342900" algn="l">
              <a:buFontTx/>
              <a:buChar char="-"/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 algn="l">
              <a:buFontTx/>
              <a:buChar char="-"/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 algn="l">
              <a:buFontTx/>
              <a:buChar char="-"/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 algn="l">
              <a:buFontTx/>
              <a:buChar char="-"/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 algn="l">
              <a:buFontTx/>
              <a:buChar char="-"/>
            </a:pPr>
            <a:endParaRPr lang="en-US" b="1" dirty="0">
              <a:solidFill>
                <a:srgbClr val="FF0000"/>
              </a:solidFill>
            </a:endParaRPr>
          </a:p>
          <a:p>
            <a:pPr marL="800100" lvl="1" indent="-342900" algn="l">
              <a:buFontTx/>
              <a:buChar char="-"/>
            </a:pPr>
            <a:endParaRPr lang="en-US" u="sng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689E406-A335-49DE-BE28-DBFC402477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8F078F7-A7AC-C267-CDF3-FC21F0E7DF9C}"/>
              </a:ext>
            </a:extLst>
          </p:cNvPr>
          <p:cNvSpPr/>
          <p:nvPr/>
        </p:nvSpPr>
        <p:spPr>
          <a:xfrm flipV="1">
            <a:off x="1929162" y="4282067"/>
            <a:ext cx="825190" cy="3902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884E1CE-1EA3-6BA0-FE90-BAA64FF6C877}"/>
              </a:ext>
            </a:extLst>
          </p:cNvPr>
          <p:cNvSpPr/>
          <p:nvPr/>
        </p:nvSpPr>
        <p:spPr>
          <a:xfrm rot="19163234">
            <a:off x="2686332" y="3745988"/>
            <a:ext cx="1620750" cy="3907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33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login form&#10;&#10;Description automatically generated">
            <a:extLst>
              <a:ext uri="{FF2B5EF4-FFF2-40B4-BE49-F238E27FC236}">
                <a16:creationId xmlns:a16="http://schemas.microsoft.com/office/drawing/2014/main" id="{9CF35376-41AA-F7E8-62F8-ACA8B3B2A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98" y="418549"/>
            <a:ext cx="2782170" cy="60209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DB396A7-D2B9-4699-9AA3-12DA2EDB0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4784" y="1018571"/>
            <a:ext cx="5323860" cy="5393379"/>
          </a:xfrm>
        </p:spPr>
        <p:txBody>
          <a:bodyPr>
            <a:normAutofit/>
          </a:bodyPr>
          <a:lstStyle/>
          <a:p>
            <a:r>
              <a:rPr lang="en-US" b="1" u="sng" dirty="0"/>
              <a:t>Logging In</a:t>
            </a:r>
          </a:p>
          <a:p>
            <a:pPr marL="342900" indent="-342900" algn="l">
              <a:buFontTx/>
              <a:buChar char="-"/>
            </a:pPr>
            <a:r>
              <a:rPr lang="en-US" b="1" u="sng" dirty="0"/>
              <a:t>FIRST TIME </a:t>
            </a:r>
            <a:r>
              <a:rPr lang="en-US" dirty="0"/>
              <a:t>users will need to Sign Up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Enter your email and create a password. Tap “Sign Up” when finished</a:t>
            </a:r>
          </a:p>
          <a:p>
            <a:pPr marL="342900" indent="-342900" algn="l">
              <a:buFontTx/>
              <a:buChar char="-"/>
            </a:pPr>
            <a:r>
              <a:rPr lang="en-US" b="1" u="sng" dirty="0"/>
              <a:t>Check your email </a:t>
            </a:r>
            <a:r>
              <a:rPr lang="en-US" dirty="0"/>
              <a:t>for a verification code. Input your email and the code. Tap “Confirm”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Login with your newly created credentials</a:t>
            </a:r>
          </a:p>
          <a:p>
            <a:pPr marL="342900" indent="-342900" algn="l">
              <a:buFontTx/>
              <a:buChar char="-"/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 algn="l">
              <a:buFontTx/>
              <a:buChar char="-"/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 algn="l">
              <a:buFontTx/>
              <a:buChar char="-"/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 algn="l">
              <a:buFontTx/>
              <a:buChar char="-"/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 algn="l">
              <a:buFontTx/>
              <a:buChar char="-"/>
            </a:pPr>
            <a:endParaRPr lang="en-US" b="1" dirty="0">
              <a:solidFill>
                <a:srgbClr val="FF0000"/>
              </a:solidFill>
            </a:endParaRPr>
          </a:p>
          <a:p>
            <a:pPr marL="800100" lvl="1" indent="-342900" algn="l">
              <a:buFontTx/>
              <a:buChar char="-"/>
            </a:pPr>
            <a:endParaRPr lang="en-US" u="sng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689E406-A335-49DE-BE28-DBFC40247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8F078F7-A7AC-C267-CDF3-FC21F0E7DF9C}"/>
              </a:ext>
            </a:extLst>
          </p:cNvPr>
          <p:cNvSpPr/>
          <p:nvPr/>
        </p:nvSpPr>
        <p:spPr>
          <a:xfrm flipV="1">
            <a:off x="1399478" y="2183092"/>
            <a:ext cx="3289610" cy="20518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22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login form&#10;&#10;Description automatically generated">
            <a:extLst>
              <a:ext uri="{FF2B5EF4-FFF2-40B4-BE49-F238E27FC236}">
                <a16:creationId xmlns:a16="http://schemas.microsoft.com/office/drawing/2014/main" id="{BDB6F290-7327-597D-1774-D32719467E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98" y="418549"/>
            <a:ext cx="2782170" cy="60209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DB396A7-D2B9-4699-9AA3-12DA2EDB0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4784" y="1018571"/>
            <a:ext cx="5323860" cy="5393379"/>
          </a:xfrm>
        </p:spPr>
        <p:txBody>
          <a:bodyPr>
            <a:normAutofit/>
          </a:bodyPr>
          <a:lstStyle/>
          <a:p>
            <a:r>
              <a:rPr lang="en-US" b="1" u="sng" dirty="0"/>
              <a:t>Logging In</a:t>
            </a:r>
          </a:p>
          <a:p>
            <a:pPr marL="342900" indent="-342900" algn="l">
              <a:buFontTx/>
              <a:buChar char="-"/>
            </a:pPr>
            <a:r>
              <a:rPr lang="en-US" b="1" u="sng" dirty="0"/>
              <a:t>FIRST TIME </a:t>
            </a:r>
            <a:r>
              <a:rPr lang="en-US" dirty="0"/>
              <a:t>users will need to Sign Up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Enter your email and create a password. Tap “Sign Up” when finished</a:t>
            </a:r>
          </a:p>
          <a:p>
            <a:pPr marL="342900" indent="-342900" algn="l">
              <a:buFontTx/>
              <a:buChar char="-"/>
            </a:pPr>
            <a:r>
              <a:rPr lang="en-US" b="1" u="sng" dirty="0"/>
              <a:t>Check your email </a:t>
            </a:r>
            <a:r>
              <a:rPr lang="en-US" dirty="0"/>
              <a:t>for a verification code. Input your email and the code. Tap “Confirm”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Login with your newly created credentials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Contact support for any issues</a:t>
            </a:r>
          </a:p>
          <a:p>
            <a:pPr marL="342900" indent="-342900" algn="l">
              <a:buFontTx/>
              <a:buChar char="-"/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 algn="l">
              <a:buFontTx/>
              <a:buChar char="-"/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 algn="l">
              <a:buFontTx/>
              <a:buChar char="-"/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 algn="l">
              <a:buFontTx/>
              <a:buChar char="-"/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 algn="l">
              <a:buFontTx/>
              <a:buChar char="-"/>
            </a:pPr>
            <a:endParaRPr lang="en-US" b="1" dirty="0">
              <a:solidFill>
                <a:srgbClr val="FF0000"/>
              </a:solidFill>
            </a:endParaRPr>
          </a:p>
          <a:p>
            <a:pPr marL="800100" lvl="1" indent="-342900" algn="l">
              <a:buFontTx/>
              <a:buChar char="-"/>
            </a:pPr>
            <a:endParaRPr lang="en-US" u="sng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689E406-A335-49DE-BE28-DBFC40247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8F078F7-A7AC-C267-CDF3-FC21F0E7DF9C}"/>
              </a:ext>
            </a:extLst>
          </p:cNvPr>
          <p:cNvSpPr/>
          <p:nvPr/>
        </p:nvSpPr>
        <p:spPr>
          <a:xfrm flipV="1">
            <a:off x="1399478" y="5157732"/>
            <a:ext cx="3289610" cy="6356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84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hat&#10;&#10;Description automatically generated">
            <a:extLst>
              <a:ext uri="{FF2B5EF4-FFF2-40B4-BE49-F238E27FC236}">
                <a16:creationId xmlns:a16="http://schemas.microsoft.com/office/drawing/2014/main" id="{EA5F6B2C-43DC-7A0A-4741-FE80AB873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78" y="309743"/>
            <a:ext cx="2882725" cy="623851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689E406-A335-49DE-BE28-DBFC40247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78F6491-9E18-449F-9C76-A8810F6F43E0}"/>
              </a:ext>
            </a:extLst>
          </p:cNvPr>
          <p:cNvSpPr/>
          <p:nvPr/>
        </p:nvSpPr>
        <p:spPr>
          <a:xfrm>
            <a:off x="1363256" y="1818351"/>
            <a:ext cx="1140684" cy="2410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837540-2FBA-4977-9C76-35C3B411BE32}"/>
              </a:ext>
            </a:extLst>
          </p:cNvPr>
          <p:cNvSpPr/>
          <p:nvPr/>
        </p:nvSpPr>
        <p:spPr>
          <a:xfrm>
            <a:off x="1363256" y="5295944"/>
            <a:ext cx="730440" cy="2476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2D4B6AE-01AC-4D5F-90AB-81F5F27953A7}"/>
              </a:ext>
            </a:extLst>
          </p:cNvPr>
          <p:cNvSpPr txBox="1">
            <a:spLocks/>
          </p:cNvSpPr>
          <p:nvPr/>
        </p:nvSpPr>
        <p:spPr>
          <a:xfrm>
            <a:off x="5123516" y="1818351"/>
            <a:ext cx="6550619" cy="2593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/>
              <a:t>Main Schedule Page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Confirmed meetings display with a time, pending meetings display as TBD</a:t>
            </a:r>
          </a:p>
        </p:txBody>
      </p:sp>
    </p:spTree>
    <p:extLst>
      <p:ext uri="{BB962C8B-B14F-4D97-AF65-F5344CB8AC3E}">
        <p14:creationId xmlns:p14="http://schemas.microsoft.com/office/powerpoint/2010/main" val="1936221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hat&#10;&#10;Description automatically generated">
            <a:extLst>
              <a:ext uri="{FF2B5EF4-FFF2-40B4-BE49-F238E27FC236}">
                <a16:creationId xmlns:a16="http://schemas.microsoft.com/office/drawing/2014/main" id="{12970179-A546-9B53-E014-F076266D4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78" y="309743"/>
            <a:ext cx="2882725" cy="623851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689E406-A335-49DE-BE28-DBFC40247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BA9E6A-1890-4FE8-8002-7F125DBDB68B}"/>
              </a:ext>
            </a:extLst>
          </p:cNvPr>
          <p:cNvSpPr/>
          <p:nvPr/>
        </p:nvSpPr>
        <p:spPr>
          <a:xfrm>
            <a:off x="2053389" y="1818350"/>
            <a:ext cx="450551" cy="3152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2C4FD89-CDFF-4E79-BE0B-6F4099909706}"/>
              </a:ext>
            </a:extLst>
          </p:cNvPr>
          <p:cNvSpPr txBox="1">
            <a:spLocks/>
          </p:cNvSpPr>
          <p:nvPr/>
        </p:nvSpPr>
        <p:spPr>
          <a:xfrm>
            <a:off x="5123516" y="1818351"/>
            <a:ext cx="6550619" cy="2593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/>
              <a:t>Main Schedule Page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Confirmed meetings display with a time, pending meetings display as TBD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All times displayed in time zone you are located in</a:t>
            </a:r>
          </a:p>
        </p:txBody>
      </p:sp>
    </p:spTree>
    <p:extLst>
      <p:ext uri="{BB962C8B-B14F-4D97-AF65-F5344CB8AC3E}">
        <p14:creationId xmlns:p14="http://schemas.microsoft.com/office/powerpoint/2010/main" val="601468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hat&#10;&#10;Description automatically generated">
            <a:extLst>
              <a:ext uri="{FF2B5EF4-FFF2-40B4-BE49-F238E27FC236}">
                <a16:creationId xmlns:a16="http://schemas.microsoft.com/office/drawing/2014/main" id="{FA55BD40-075A-7496-1ADF-7C01E1EE6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78" y="309743"/>
            <a:ext cx="2882725" cy="623851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689E406-A335-49DE-BE28-DBFC40247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42C4FD89-CDFF-4E79-BE0B-6F4099909706}"/>
              </a:ext>
            </a:extLst>
          </p:cNvPr>
          <p:cNvSpPr txBox="1">
            <a:spLocks/>
          </p:cNvSpPr>
          <p:nvPr/>
        </p:nvSpPr>
        <p:spPr>
          <a:xfrm>
            <a:off x="5123516" y="1818350"/>
            <a:ext cx="6550619" cy="3090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/>
              <a:t>Main Schedule Page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Confirmed meetings display with a time, pending meetings display as TBD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All times displayed in time zone you are located in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Badges indicating if you are a Constituent and/or Meeting Lead for that meeting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042023-00C7-7080-1A78-56BC9E321BD0}"/>
              </a:ext>
            </a:extLst>
          </p:cNvPr>
          <p:cNvSpPr/>
          <p:nvPr/>
        </p:nvSpPr>
        <p:spPr>
          <a:xfrm>
            <a:off x="1550685" y="3429000"/>
            <a:ext cx="2200221" cy="2741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14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hat&#10;&#10;Description automatically generated">
            <a:extLst>
              <a:ext uri="{FF2B5EF4-FFF2-40B4-BE49-F238E27FC236}">
                <a16:creationId xmlns:a16="http://schemas.microsoft.com/office/drawing/2014/main" id="{FA55BD40-075A-7496-1ADF-7C01E1EE6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78" y="309743"/>
            <a:ext cx="2882725" cy="623851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689E406-A335-49DE-BE28-DBFC40247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BA9E6A-1890-4FE8-8002-7F125DBDB68B}"/>
              </a:ext>
            </a:extLst>
          </p:cNvPr>
          <p:cNvSpPr/>
          <p:nvPr/>
        </p:nvSpPr>
        <p:spPr>
          <a:xfrm>
            <a:off x="1062579" y="2919662"/>
            <a:ext cx="2882724" cy="17165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2C4FD89-CDFF-4E79-BE0B-6F4099909706}"/>
              </a:ext>
            </a:extLst>
          </p:cNvPr>
          <p:cNvSpPr txBox="1">
            <a:spLocks/>
          </p:cNvSpPr>
          <p:nvPr/>
        </p:nvSpPr>
        <p:spPr>
          <a:xfrm>
            <a:off x="5123516" y="1818350"/>
            <a:ext cx="6550619" cy="3684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/>
              <a:t>Main Schedule Page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Confirmed meetings display with a time, pending meetings display as TBD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All times displayed in time zone you are located in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Badges indicating if you are a Constituent and/or Meeting Lead for that meeting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Tap anywhere on the meeting to learn more</a:t>
            </a:r>
          </a:p>
        </p:txBody>
      </p:sp>
    </p:spTree>
    <p:extLst>
      <p:ext uri="{BB962C8B-B14F-4D97-AF65-F5344CB8AC3E}">
        <p14:creationId xmlns:p14="http://schemas.microsoft.com/office/powerpoint/2010/main" val="1727754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map&#10;&#10;Description automatically generated">
            <a:extLst>
              <a:ext uri="{FF2B5EF4-FFF2-40B4-BE49-F238E27FC236}">
                <a16:creationId xmlns:a16="http://schemas.microsoft.com/office/drawing/2014/main" id="{5C361CEB-018C-056B-CE71-4E2C3EE9A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63" y="210007"/>
            <a:ext cx="2986120" cy="646227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5C2EC4A-DD5A-4D81-9A14-E4C8552BA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AF576B-59D2-4F10-BE82-4CD6C36FB680}"/>
              </a:ext>
            </a:extLst>
          </p:cNvPr>
          <p:cNvSpPr/>
          <p:nvPr/>
        </p:nvSpPr>
        <p:spPr>
          <a:xfrm>
            <a:off x="2245896" y="1443788"/>
            <a:ext cx="2373088" cy="15400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7DB87BD-6036-4173-AF0C-3D1B2F078F9E}"/>
              </a:ext>
            </a:extLst>
          </p:cNvPr>
          <p:cNvSpPr txBox="1">
            <a:spLocks/>
          </p:cNvSpPr>
          <p:nvPr/>
        </p:nvSpPr>
        <p:spPr>
          <a:xfrm>
            <a:off x="6724785" y="1232343"/>
            <a:ext cx="5068874" cy="552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Date/Time/Meeting With/Location</a:t>
            </a:r>
          </a:p>
        </p:txBody>
      </p:sp>
    </p:spTree>
    <p:extLst>
      <p:ext uri="{BB962C8B-B14F-4D97-AF65-F5344CB8AC3E}">
        <p14:creationId xmlns:p14="http://schemas.microsoft.com/office/powerpoint/2010/main" val="1696037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map&#10;&#10;Description automatically generated">
            <a:extLst>
              <a:ext uri="{FF2B5EF4-FFF2-40B4-BE49-F238E27FC236}">
                <a16:creationId xmlns:a16="http://schemas.microsoft.com/office/drawing/2014/main" id="{5C361CEB-018C-056B-CE71-4E2C3EE9A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63" y="210007"/>
            <a:ext cx="2986120" cy="646227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5C2EC4A-DD5A-4D81-9A14-E4C8552BA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C7DB87BD-6036-4173-AF0C-3D1B2F078F9E}"/>
              </a:ext>
            </a:extLst>
          </p:cNvPr>
          <p:cNvSpPr txBox="1">
            <a:spLocks/>
          </p:cNvSpPr>
          <p:nvPr/>
        </p:nvSpPr>
        <p:spPr>
          <a:xfrm>
            <a:off x="6724785" y="1232342"/>
            <a:ext cx="5068874" cy="5168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r>
              <a:rPr lang="en-US" dirty="0"/>
              <a:t>Date/Time/Meeting With/Location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Tap on the map to get walking directions to the building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ADBD7C-4461-43A5-941B-4C8131C66CFD}"/>
              </a:ext>
            </a:extLst>
          </p:cNvPr>
          <p:cNvSpPr/>
          <p:nvPr/>
        </p:nvSpPr>
        <p:spPr>
          <a:xfrm>
            <a:off x="1632863" y="3013335"/>
            <a:ext cx="2967686" cy="13661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07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9C630F3D-8187-1B3E-3862-A71B240F2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63" y="210007"/>
            <a:ext cx="2986120" cy="646227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5C2EC4A-DD5A-4D81-9A14-E4C8552BA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C7DB87BD-6036-4173-AF0C-3D1B2F078F9E}"/>
              </a:ext>
            </a:extLst>
          </p:cNvPr>
          <p:cNvSpPr txBox="1">
            <a:spLocks/>
          </p:cNvSpPr>
          <p:nvPr/>
        </p:nvSpPr>
        <p:spPr>
          <a:xfrm>
            <a:off x="6724785" y="1232342"/>
            <a:ext cx="5068874" cy="5168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r>
              <a:rPr lang="en-US" dirty="0"/>
              <a:t>Date/Time/Meeting With/Location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Tap on the map to get walking directions to the building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Scroll down for any important information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ADBD7C-4461-43A5-941B-4C8131C66CFD}"/>
              </a:ext>
            </a:extLst>
          </p:cNvPr>
          <p:cNvSpPr/>
          <p:nvPr/>
        </p:nvSpPr>
        <p:spPr>
          <a:xfrm>
            <a:off x="1632863" y="3013336"/>
            <a:ext cx="2967686" cy="5319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62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email&#10;&#10;Description automatically generated">
            <a:extLst>
              <a:ext uri="{FF2B5EF4-FFF2-40B4-BE49-F238E27FC236}">
                <a16:creationId xmlns:a16="http://schemas.microsoft.com/office/drawing/2014/main" id="{1FE85D88-56F0-B487-13D4-E2A74EC86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13" y="1343430"/>
            <a:ext cx="6294665" cy="48238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DB396A7-D2B9-4699-9AA3-12DA2EDB0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4784" y="1018572"/>
            <a:ext cx="5323860" cy="5034582"/>
          </a:xfrm>
        </p:spPr>
        <p:txBody>
          <a:bodyPr>
            <a:normAutofit/>
          </a:bodyPr>
          <a:lstStyle/>
          <a:p>
            <a:r>
              <a:rPr lang="en-US" b="1" u="sng" dirty="0"/>
              <a:t>Downloading the App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You will receive an </a:t>
            </a:r>
            <a:r>
              <a:rPr lang="en-US" b="1" dirty="0">
                <a:solidFill>
                  <a:srgbClr val="00B050"/>
                </a:solidFill>
              </a:rPr>
              <a:t>automated email from Advocacy Associates </a:t>
            </a:r>
            <a:r>
              <a:rPr lang="en-US" dirty="0"/>
              <a:t>on a </a:t>
            </a:r>
            <a:r>
              <a:rPr lang="en-US" b="1" u="sng" dirty="0"/>
              <a:t>to-be-determined date</a:t>
            </a:r>
            <a:r>
              <a:rPr lang="en-US" dirty="0"/>
              <a:t> by your organization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Check your SPAM/JUNK folder if you think you did not receive the email</a:t>
            </a:r>
          </a:p>
          <a:p>
            <a:pPr marL="800100" lvl="1" indent="-342900" algn="l">
              <a:buFontTx/>
              <a:buChar char="-"/>
            </a:pPr>
            <a:r>
              <a:rPr lang="en-US" u="sng" dirty="0"/>
              <a:t>Verify with your organization on the date this email was/will be sent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689E406-A335-49DE-BE28-DBFC40247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DA82177-76BA-4447-B42F-0DDDF9659A60}"/>
              </a:ext>
            </a:extLst>
          </p:cNvPr>
          <p:cNvSpPr/>
          <p:nvPr/>
        </p:nvSpPr>
        <p:spPr>
          <a:xfrm>
            <a:off x="1531358" y="1264096"/>
            <a:ext cx="2578890" cy="38301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45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AC969911-7035-C2AC-A8E6-84CF2D92D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133" y="1080044"/>
            <a:ext cx="2572867" cy="556794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9C630F3D-8187-1B3E-3862-A71B240F2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41" y="1037165"/>
            <a:ext cx="2612494" cy="565370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5C2EC4A-DD5A-4D81-9A14-E4C8552BAA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C7DB87BD-6036-4173-AF0C-3D1B2F078F9E}"/>
              </a:ext>
            </a:extLst>
          </p:cNvPr>
          <p:cNvSpPr txBox="1">
            <a:spLocks/>
          </p:cNvSpPr>
          <p:nvPr/>
        </p:nvSpPr>
        <p:spPr>
          <a:xfrm>
            <a:off x="6724785" y="1232342"/>
            <a:ext cx="5068874" cy="5168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r>
              <a:rPr lang="en-US" dirty="0"/>
              <a:t>Date/Time/Meeting With/Location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Tap on the map to get walking directions to the building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Scroll down for any important information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Attendees in the meeting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ADBD7C-4461-43A5-941B-4C8131C66CFD}"/>
              </a:ext>
            </a:extLst>
          </p:cNvPr>
          <p:cNvSpPr/>
          <p:nvPr/>
        </p:nvSpPr>
        <p:spPr>
          <a:xfrm>
            <a:off x="220745" y="4023988"/>
            <a:ext cx="2967686" cy="5319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15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9C630F3D-8187-1B3E-3862-A71B240F2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41" y="1037165"/>
            <a:ext cx="2612494" cy="565370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5C2EC4A-DD5A-4D81-9A14-E4C8552BA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C7DB87BD-6036-4173-AF0C-3D1B2F078F9E}"/>
              </a:ext>
            </a:extLst>
          </p:cNvPr>
          <p:cNvSpPr txBox="1">
            <a:spLocks/>
          </p:cNvSpPr>
          <p:nvPr/>
        </p:nvSpPr>
        <p:spPr>
          <a:xfrm>
            <a:off x="6724785" y="1232342"/>
            <a:ext cx="5068874" cy="5168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r>
              <a:rPr lang="en-US" dirty="0"/>
              <a:t>Date/Time/Meeting With/Location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Tap on the map to get walking directions to the building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Scroll down for any important information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Attendees in the meeting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Talking points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ADBD7C-4461-43A5-941B-4C8131C66CFD}"/>
              </a:ext>
            </a:extLst>
          </p:cNvPr>
          <p:cNvSpPr/>
          <p:nvPr/>
        </p:nvSpPr>
        <p:spPr>
          <a:xfrm>
            <a:off x="220745" y="4489209"/>
            <a:ext cx="2967686" cy="5319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C40E617F-736C-1443-AA48-ED680224A9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89" y="1118384"/>
            <a:ext cx="2572342" cy="55668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88980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9C630F3D-8187-1B3E-3862-A71B240F2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41" y="1037165"/>
            <a:ext cx="2612494" cy="565370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5C2EC4A-DD5A-4D81-9A14-E4C8552BA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C7DB87BD-6036-4173-AF0C-3D1B2F078F9E}"/>
              </a:ext>
            </a:extLst>
          </p:cNvPr>
          <p:cNvSpPr txBox="1">
            <a:spLocks/>
          </p:cNvSpPr>
          <p:nvPr/>
        </p:nvSpPr>
        <p:spPr>
          <a:xfrm>
            <a:off x="6724785" y="1232342"/>
            <a:ext cx="5068874" cy="5168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r>
              <a:rPr lang="en-US" dirty="0"/>
              <a:t>Date/Time/Meeting With/Location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Tap on the map to get walking directions to the building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Scroll down for any important information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Attendees in the meeting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Talking points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Documents and resources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ADBD7C-4461-43A5-941B-4C8131C66CFD}"/>
              </a:ext>
            </a:extLst>
          </p:cNvPr>
          <p:cNvSpPr/>
          <p:nvPr/>
        </p:nvSpPr>
        <p:spPr>
          <a:xfrm>
            <a:off x="220745" y="4970473"/>
            <a:ext cx="2967686" cy="5319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F0502A6D-7B48-EE89-43C4-167F5EC31A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512" y="1037165"/>
            <a:ext cx="2652192" cy="573961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45748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phone&#10;&#10;Description automatically generated">
            <a:extLst>
              <a:ext uri="{FF2B5EF4-FFF2-40B4-BE49-F238E27FC236}">
                <a16:creationId xmlns:a16="http://schemas.microsoft.com/office/drawing/2014/main" id="{4297EF42-D486-5C4B-8F49-4276038C2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413" y="1770545"/>
            <a:ext cx="1890875" cy="409204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25A0D957-60C5-58A5-5FFF-A986CD0B3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027" y="1770545"/>
            <a:ext cx="1890876" cy="409204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9C630F3D-8187-1B3E-3862-A71B240F26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41" y="1770545"/>
            <a:ext cx="1890876" cy="409204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5C2EC4A-DD5A-4D81-9A14-E4C8552BAA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C7DB87BD-6036-4173-AF0C-3D1B2F078F9E}"/>
              </a:ext>
            </a:extLst>
          </p:cNvPr>
          <p:cNvSpPr txBox="1">
            <a:spLocks/>
          </p:cNvSpPr>
          <p:nvPr/>
        </p:nvSpPr>
        <p:spPr>
          <a:xfrm>
            <a:off x="6724785" y="1232342"/>
            <a:ext cx="5068874" cy="5168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r>
              <a:rPr lang="en-US" dirty="0"/>
              <a:t>Date/Time/Meeting With/Location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Tap on the map to get walking directions to the building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Scroll down for any important information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Attendees in the meeting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Talking points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Documents and resources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Bills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ADBD7C-4461-43A5-941B-4C8131C66CFD}"/>
              </a:ext>
            </a:extLst>
          </p:cNvPr>
          <p:cNvSpPr/>
          <p:nvPr/>
        </p:nvSpPr>
        <p:spPr>
          <a:xfrm>
            <a:off x="398341" y="4940968"/>
            <a:ext cx="1907176" cy="3850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7685BC-527B-1492-3D5D-87E72198A5A0}"/>
              </a:ext>
            </a:extLst>
          </p:cNvPr>
          <p:cNvSpPr/>
          <p:nvPr/>
        </p:nvSpPr>
        <p:spPr>
          <a:xfrm>
            <a:off x="2564727" y="2767262"/>
            <a:ext cx="1907176" cy="5213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D57DCA-5CC4-3316-C7B1-1E20A3DCD2B3}"/>
              </a:ext>
            </a:extLst>
          </p:cNvPr>
          <p:cNvSpPr/>
          <p:nvPr/>
        </p:nvSpPr>
        <p:spPr>
          <a:xfrm>
            <a:off x="4739262" y="2237874"/>
            <a:ext cx="1907176" cy="38501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92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questionnaire&#10;&#10;Description automatically generated">
            <a:extLst>
              <a:ext uri="{FF2B5EF4-FFF2-40B4-BE49-F238E27FC236}">
                <a16:creationId xmlns:a16="http://schemas.microsoft.com/office/drawing/2014/main" id="{D3FB0347-4DF1-3C95-8E26-701D60BE9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563" y="1232341"/>
            <a:ext cx="2585065" cy="55943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 descr="A screenshot of a phone&#10;&#10;Description automatically generated">
            <a:extLst>
              <a:ext uri="{FF2B5EF4-FFF2-40B4-BE49-F238E27FC236}">
                <a16:creationId xmlns:a16="http://schemas.microsoft.com/office/drawing/2014/main" id="{9239DD67-D5A7-6939-CE6F-FD659BAE7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41" y="1232341"/>
            <a:ext cx="2585065" cy="559434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5C2EC4A-DD5A-4D81-9A14-E4C8552BAA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C7DB87BD-6036-4173-AF0C-3D1B2F078F9E}"/>
              </a:ext>
            </a:extLst>
          </p:cNvPr>
          <p:cNvSpPr txBox="1">
            <a:spLocks/>
          </p:cNvSpPr>
          <p:nvPr/>
        </p:nvSpPr>
        <p:spPr>
          <a:xfrm>
            <a:off x="6724785" y="1232342"/>
            <a:ext cx="5068874" cy="5168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r>
              <a:rPr lang="en-US" dirty="0"/>
              <a:t>Date/Time/Meeting With/Location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Tap on the map to get walking directions to the building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Scroll down for any important information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Attendees in the meeting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Talking points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Documents and resources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Bills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Meeting report form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ADBD7C-4461-43A5-941B-4C8131C66CFD}"/>
              </a:ext>
            </a:extLst>
          </p:cNvPr>
          <p:cNvSpPr/>
          <p:nvPr/>
        </p:nvSpPr>
        <p:spPr>
          <a:xfrm>
            <a:off x="236787" y="3655020"/>
            <a:ext cx="2967686" cy="5319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60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115C3F5B-9DA5-9EBE-0BD0-E9C74B633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41" y="1232341"/>
            <a:ext cx="2585065" cy="559434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5C2EC4A-DD5A-4D81-9A14-E4C8552BA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AF576B-59D2-4F10-BE82-4CD6C36FB680}"/>
              </a:ext>
            </a:extLst>
          </p:cNvPr>
          <p:cNvSpPr/>
          <p:nvPr/>
        </p:nvSpPr>
        <p:spPr>
          <a:xfrm>
            <a:off x="254143" y="4134570"/>
            <a:ext cx="2873459" cy="4156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7DB87BD-6036-4173-AF0C-3D1B2F078F9E}"/>
              </a:ext>
            </a:extLst>
          </p:cNvPr>
          <p:cNvSpPr txBox="1">
            <a:spLocks/>
          </p:cNvSpPr>
          <p:nvPr/>
        </p:nvSpPr>
        <p:spPr>
          <a:xfrm>
            <a:off x="7359267" y="1213862"/>
            <a:ext cx="4629533" cy="45292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r>
              <a:rPr lang="en-US" dirty="0"/>
              <a:t>Date/Time/Meeting With/Location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Tap on the map to get walking directions to the building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Scroll down for any important information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Attendees in the meeting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Talking points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Documents and resources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Bills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Meeting report form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Thank you email</a:t>
            </a: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B5C581E-38DB-4F81-B91C-4C879D740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263" y="1267283"/>
            <a:ext cx="2513363" cy="545272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EA4BED-EEF9-4A52-A375-65F077AFEB2C}"/>
              </a:ext>
            </a:extLst>
          </p:cNvPr>
          <p:cNvSpPr/>
          <p:nvPr/>
        </p:nvSpPr>
        <p:spPr>
          <a:xfrm>
            <a:off x="4469048" y="3065775"/>
            <a:ext cx="1256145" cy="1293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2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90868586-F4E7-753D-C971-3E217839F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123" y="369140"/>
            <a:ext cx="2873459" cy="62184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5C2EC4A-DD5A-4D81-9A14-E4C8552BA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AF576B-59D2-4F10-BE82-4CD6C36FB680}"/>
              </a:ext>
            </a:extLst>
          </p:cNvPr>
          <p:cNvSpPr/>
          <p:nvPr/>
        </p:nvSpPr>
        <p:spPr>
          <a:xfrm>
            <a:off x="1804122" y="4188492"/>
            <a:ext cx="2873459" cy="4156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7DB87BD-6036-4173-AF0C-3D1B2F078F9E}"/>
              </a:ext>
            </a:extLst>
          </p:cNvPr>
          <p:cNvSpPr txBox="1">
            <a:spLocks/>
          </p:cNvSpPr>
          <p:nvPr/>
        </p:nvSpPr>
        <p:spPr>
          <a:xfrm>
            <a:off x="7304183" y="1213862"/>
            <a:ext cx="4684617" cy="45290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r>
              <a:rPr lang="en-US" dirty="0"/>
              <a:t>Date/Time/Meeting With/Location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Tap on the map to get walking directions to the building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Scroll down for any important information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Attendees in the meeting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Talking points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Documents and resources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Bills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Meeting report form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Thank you email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Check in to report attendance</a:t>
            </a:r>
          </a:p>
        </p:txBody>
      </p:sp>
    </p:spTree>
    <p:extLst>
      <p:ext uri="{BB962C8B-B14F-4D97-AF65-F5344CB8AC3E}">
        <p14:creationId xmlns:p14="http://schemas.microsoft.com/office/powerpoint/2010/main" val="442495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90868586-F4E7-753D-C971-3E217839F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123" y="369140"/>
            <a:ext cx="2873459" cy="62184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5C2EC4A-DD5A-4D81-9A14-E4C8552BA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AF576B-59D2-4F10-BE82-4CD6C36FB680}"/>
              </a:ext>
            </a:extLst>
          </p:cNvPr>
          <p:cNvSpPr/>
          <p:nvPr/>
        </p:nvSpPr>
        <p:spPr>
          <a:xfrm>
            <a:off x="1804122" y="4717882"/>
            <a:ext cx="2873459" cy="4156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7DB87BD-6036-4173-AF0C-3D1B2F078F9E}"/>
              </a:ext>
            </a:extLst>
          </p:cNvPr>
          <p:cNvSpPr txBox="1">
            <a:spLocks/>
          </p:cNvSpPr>
          <p:nvPr/>
        </p:nvSpPr>
        <p:spPr>
          <a:xfrm>
            <a:off x="7304183" y="1213861"/>
            <a:ext cx="4684617" cy="51067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r>
              <a:rPr lang="en-US" dirty="0"/>
              <a:t>Date/Time/Meeting With/Location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Tap on the map to get walking directions to the building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Scroll down for any important information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Attendees in the meeting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Talking points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Documents and resources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Bills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Meeting report form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Thank you email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Check in to report attendance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Take meeting notes</a:t>
            </a:r>
          </a:p>
        </p:txBody>
      </p:sp>
    </p:spTree>
    <p:extLst>
      <p:ext uri="{BB962C8B-B14F-4D97-AF65-F5344CB8AC3E}">
        <p14:creationId xmlns:p14="http://schemas.microsoft.com/office/powerpoint/2010/main" val="2617786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0A7F5AF3-2AC5-884D-0D41-4389E06BD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07" y="369140"/>
            <a:ext cx="2873459" cy="62184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5C2EC4A-DD5A-4D81-9A14-E4C8552BA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AF576B-59D2-4F10-BE82-4CD6C36FB680}"/>
              </a:ext>
            </a:extLst>
          </p:cNvPr>
          <p:cNvSpPr/>
          <p:nvPr/>
        </p:nvSpPr>
        <p:spPr>
          <a:xfrm>
            <a:off x="1889606" y="4693298"/>
            <a:ext cx="2873459" cy="9907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C7DB87BD-6036-4173-AF0C-3D1B2F078F9E}"/>
              </a:ext>
            </a:extLst>
          </p:cNvPr>
          <p:cNvSpPr txBox="1">
            <a:spLocks/>
          </p:cNvSpPr>
          <p:nvPr/>
        </p:nvSpPr>
        <p:spPr>
          <a:xfrm>
            <a:off x="6978317" y="1213861"/>
            <a:ext cx="5010484" cy="53737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r>
              <a:rPr lang="en-US" dirty="0"/>
              <a:t>Date/Time/Meeting With/Location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Tap on the map to get walking directions to the building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Scroll down for any important information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Attendees in the meeting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Talking points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Documents and resources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Bills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Meeting report form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Thank you email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Check in to report attendance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Take meeting notes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Did the Member of Congress attend?</a:t>
            </a:r>
          </a:p>
        </p:txBody>
      </p:sp>
    </p:spTree>
    <p:extLst>
      <p:ext uri="{BB962C8B-B14F-4D97-AF65-F5344CB8AC3E}">
        <p14:creationId xmlns:p14="http://schemas.microsoft.com/office/powerpoint/2010/main" val="536500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phone&#10;&#10;Description automatically generated">
            <a:extLst>
              <a:ext uri="{FF2B5EF4-FFF2-40B4-BE49-F238E27FC236}">
                <a16:creationId xmlns:a16="http://schemas.microsoft.com/office/drawing/2014/main" id="{8CF1D37B-348A-FC13-5510-600E4360A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008" y="1053292"/>
            <a:ext cx="2645992" cy="572619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74E83E6C-037A-E8B1-F5FC-AA7BE1E0F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84" y="1097232"/>
            <a:ext cx="2613445" cy="565576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5C2EC4A-DD5A-4D81-9A14-E4C8552BAA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AF576B-59D2-4F10-BE82-4CD6C36FB680}"/>
              </a:ext>
            </a:extLst>
          </p:cNvPr>
          <p:cNvSpPr/>
          <p:nvPr/>
        </p:nvSpPr>
        <p:spPr>
          <a:xfrm>
            <a:off x="877455" y="5919537"/>
            <a:ext cx="646545" cy="6409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A058095-92B0-41F0-9F07-5E7D3896E308}"/>
              </a:ext>
            </a:extLst>
          </p:cNvPr>
          <p:cNvSpPr txBox="1">
            <a:spLocks/>
          </p:cNvSpPr>
          <p:nvPr/>
        </p:nvSpPr>
        <p:spPr>
          <a:xfrm>
            <a:off x="7450699" y="1018572"/>
            <a:ext cx="4473447" cy="3323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Legislators tab, tap on each for a biography</a:t>
            </a:r>
          </a:p>
        </p:txBody>
      </p:sp>
    </p:spTree>
    <p:extLst>
      <p:ext uri="{BB962C8B-B14F-4D97-AF65-F5344CB8AC3E}">
        <p14:creationId xmlns:p14="http://schemas.microsoft.com/office/powerpoint/2010/main" val="2159888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email&#10;&#10;Description automatically generated">
            <a:extLst>
              <a:ext uri="{FF2B5EF4-FFF2-40B4-BE49-F238E27FC236}">
                <a16:creationId xmlns:a16="http://schemas.microsoft.com/office/drawing/2014/main" id="{4C5CED4C-855E-3D8C-A83F-2D9146C88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72" y="1446270"/>
            <a:ext cx="6294665" cy="48238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DB396A7-D2B9-4699-9AA3-12DA2EDB0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4784" y="1018571"/>
            <a:ext cx="5323860" cy="5393379"/>
          </a:xfrm>
        </p:spPr>
        <p:txBody>
          <a:bodyPr>
            <a:normAutofit/>
          </a:bodyPr>
          <a:lstStyle/>
          <a:p>
            <a:r>
              <a:rPr lang="en-US" b="1" u="sng" dirty="0"/>
              <a:t>Downloading the App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You will receive an </a:t>
            </a:r>
            <a:r>
              <a:rPr lang="en-US" b="1" dirty="0">
                <a:solidFill>
                  <a:srgbClr val="00B050"/>
                </a:solidFill>
              </a:rPr>
              <a:t>automated email from Advocacy Associates </a:t>
            </a:r>
            <a:r>
              <a:rPr lang="en-US" dirty="0"/>
              <a:t>on a </a:t>
            </a:r>
            <a:r>
              <a:rPr lang="en-US" b="1" u="sng" dirty="0"/>
              <a:t>to-be-determined date</a:t>
            </a:r>
            <a:r>
              <a:rPr lang="en-US" dirty="0"/>
              <a:t> by your organization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Check your SPAM/JUNK folder if you think you did not receive the email</a:t>
            </a:r>
          </a:p>
          <a:p>
            <a:pPr marL="800100" lvl="1" indent="-342900" algn="l">
              <a:buFontTx/>
              <a:buChar char="-"/>
            </a:pPr>
            <a:r>
              <a:rPr lang="en-US" u="sng" dirty="0"/>
              <a:t>Verify with your organization on the date this email was/will be sent</a:t>
            </a:r>
          </a:p>
          <a:p>
            <a:pPr marL="342900" indent="-342900" algn="l">
              <a:buFontTx/>
              <a:buChar char="-"/>
            </a:pPr>
            <a:r>
              <a:rPr lang="en-US" b="1" dirty="0">
                <a:solidFill>
                  <a:srgbClr val="FF0000"/>
                </a:solidFill>
              </a:rPr>
              <a:t>Follow the instructions to download the app</a:t>
            </a:r>
          </a:p>
          <a:p>
            <a:pPr marL="342900" indent="-342900" algn="l">
              <a:buFontTx/>
              <a:buChar char="-"/>
            </a:pPr>
            <a:endParaRPr lang="en-US" b="1" dirty="0">
              <a:solidFill>
                <a:srgbClr val="FF0000"/>
              </a:solidFill>
            </a:endParaRPr>
          </a:p>
          <a:p>
            <a:pPr marL="342900" indent="-342900" algn="l">
              <a:buFontTx/>
              <a:buChar char="-"/>
            </a:pPr>
            <a:endParaRPr lang="en-US" b="1" dirty="0">
              <a:solidFill>
                <a:srgbClr val="FF0000"/>
              </a:solidFill>
            </a:endParaRPr>
          </a:p>
          <a:p>
            <a:pPr marL="800100" lvl="1" indent="-342900" algn="l">
              <a:buFontTx/>
              <a:buChar char="-"/>
            </a:pPr>
            <a:endParaRPr lang="en-US" u="sng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689E406-A335-49DE-BE28-DBFC40247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9905494-C560-C8FC-0770-FE397ED7A1E3}"/>
              </a:ext>
            </a:extLst>
          </p:cNvPr>
          <p:cNvSpPr/>
          <p:nvPr/>
        </p:nvSpPr>
        <p:spPr>
          <a:xfrm>
            <a:off x="1719139" y="1680733"/>
            <a:ext cx="2041097" cy="120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C12CB2-D91E-5F5B-9676-656B9D240D44}"/>
              </a:ext>
            </a:extLst>
          </p:cNvPr>
          <p:cNvSpPr/>
          <p:nvPr/>
        </p:nvSpPr>
        <p:spPr>
          <a:xfrm>
            <a:off x="392272" y="2417952"/>
            <a:ext cx="6213377" cy="20220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3FA75DDE-636C-0AE0-1C39-A93F28308A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93" y="4674637"/>
            <a:ext cx="2890774" cy="147546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065466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phone&#10;&#10;Description automatically generated">
            <a:extLst>
              <a:ext uri="{FF2B5EF4-FFF2-40B4-BE49-F238E27FC236}">
                <a16:creationId xmlns:a16="http://schemas.microsoft.com/office/drawing/2014/main" id="{8CF1D37B-348A-FC13-5510-600E4360A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008" y="1053292"/>
            <a:ext cx="2645992" cy="572619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74E83E6C-037A-E8B1-F5FC-AA7BE1E0F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84" y="1097232"/>
            <a:ext cx="2613445" cy="565576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5C2EC4A-DD5A-4D81-9A14-E4C8552BAA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AF576B-59D2-4F10-BE82-4CD6C36FB680}"/>
              </a:ext>
            </a:extLst>
          </p:cNvPr>
          <p:cNvSpPr/>
          <p:nvPr/>
        </p:nvSpPr>
        <p:spPr>
          <a:xfrm>
            <a:off x="4126459" y="2951747"/>
            <a:ext cx="1969541" cy="4772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A058095-92B0-41F0-9F07-5E7D3896E308}"/>
              </a:ext>
            </a:extLst>
          </p:cNvPr>
          <p:cNvSpPr txBox="1">
            <a:spLocks/>
          </p:cNvSpPr>
          <p:nvPr/>
        </p:nvSpPr>
        <p:spPr>
          <a:xfrm>
            <a:off x="7450699" y="1018572"/>
            <a:ext cx="4473447" cy="3323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r>
              <a:rPr lang="en-US" dirty="0"/>
              <a:t>Legislators tab, tap on each for a biography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Relevant bills with voting record, recent news mentions, committee assignments</a:t>
            </a:r>
          </a:p>
          <a:p>
            <a:pPr marL="342900" indent="-342900" algn="l">
              <a:buFontTx/>
              <a:buChar char="-"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031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5C2EC4A-DD5A-4D81-9A14-E4C8552BA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CD07B64-AB02-822A-6DB3-EC842FA05750}"/>
              </a:ext>
            </a:extLst>
          </p:cNvPr>
          <p:cNvGrpSpPr/>
          <p:nvPr/>
        </p:nvGrpSpPr>
        <p:grpSpPr>
          <a:xfrm>
            <a:off x="1326337" y="593558"/>
            <a:ext cx="3045746" cy="6010443"/>
            <a:chOff x="2765402" y="1267230"/>
            <a:chExt cx="2611960" cy="540710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9790A48-39FA-CA3F-42ED-1B73F5966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65402" y="1267230"/>
              <a:ext cx="2611960" cy="5407106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3AF576B-59D2-4F10-BE82-4CD6C36FB680}"/>
                </a:ext>
              </a:extLst>
            </p:cNvPr>
            <p:cNvSpPr/>
            <p:nvPr/>
          </p:nvSpPr>
          <p:spPr>
            <a:xfrm>
              <a:off x="3641890" y="6003637"/>
              <a:ext cx="858983" cy="6003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5A058095-92B0-41F0-9F07-5E7D3896E308}"/>
              </a:ext>
            </a:extLst>
          </p:cNvPr>
          <p:cNvSpPr txBox="1">
            <a:spLocks/>
          </p:cNvSpPr>
          <p:nvPr/>
        </p:nvSpPr>
        <p:spPr>
          <a:xfrm>
            <a:off x="7450699" y="1018573"/>
            <a:ext cx="4473447" cy="5585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r>
              <a:rPr lang="en-US" dirty="0"/>
              <a:t>Legislators tab, tap on each for a biography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Relevant bills with voting record, recent news mentions, committee assignments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Messages tab to highlight any updates. You will also receive updates via push notification and email</a:t>
            </a:r>
          </a:p>
        </p:txBody>
      </p:sp>
    </p:spTree>
    <p:extLst>
      <p:ext uri="{BB962C8B-B14F-4D97-AF65-F5344CB8AC3E}">
        <p14:creationId xmlns:p14="http://schemas.microsoft.com/office/powerpoint/2010/main" val="19048078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9CC4BFEE-161C-023F-67B1-F30B7700A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88" y="332901"/>
            <a:ext cx="2910587" cy="62988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5C2EC4A-DD5A-4D81-9A14-E4C8552BA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5A058095-92B0-41F0-9F07-5E7D3896E308}"/>
              </a:ext>
            </a:extLst>
          </p:cNvPr>
          <p:cNvSpPr txBox="1">
            <a:spLocks/>
          </p:cNvSpPr>
          <p:nvPr/>
        </p:nvSpPr>
        <p:spPr>
          <a:xfrm>
            <a:off x="7450699" y="1018572"/>
            <a:ext cx="4473447" cy="5511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r>
              <a:rPr lang="en-US" dirty="0"/>
              <a:t>Legislators tab, tap on each for a biography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Relevant bills with voting record, recent news mentions, committee assignments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Messages tab to highlight any updates. You will also receive updates via push notification and email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Directory to look up attendees in your event. Tap to get more information</a:t>
            </a:r>
          </a:p>
          <a:p>
            <a:pPr marL="342900" indent="-342900" algn="l">
              <a:buFontTx/>
              <a:buChar char="-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C12DA3-DFE7-475B-8394-7275D16D0F23}"/>
              </a:ext>
            </a:extLst>
          </p:cNvPr>
          <p:cNvSpPr/>
          <p:nvPr/>
        </p:nvSpPr>
        <p:spPr>
          <a:xfrm>
            <a:off x="3331896" y="5710990"/>
            <a:ext cx="694672" cy="6587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813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5C2EC4A-DD5A-4D81-9A14-E4C8552BA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5A058095-92B0-41F0-9F07-5E7D3896E308}"/>
              </a:ext>
            </a:extLst>
          </p:cNvPr>
          <p:cNvSpPr txBox="1">
            <a:spLocks/>
          </p:cNvSpPr>
          <p:nvPr/>
        </p:nvSpPr>
        <p:spPr>
          <a:xfrm>
            <a:off x="7450699" y="1018572"/>
            <a:ext cx="4473447" cy="5608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r>
              <a:rPr lang="en-US" dirty="0"/>
              <a:t>Legislators tab, tap on each for a biography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Relevant bills with voting record, recent news mentions, committee assignments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Messages tab to highlight any updates. You will also receive updates via push notification and email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Directory to look up attendees in your event. Tap to get more information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More tab for additional resources, importantly all SUPPORT and FAQs</a:t>
            </a:r>
          </a:p>
        </p:txBody>
      </p:sp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C0BB7270-EF17-D48A-D562-53379FE04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69" y="486490"/>
            <a:ext cx="2837482" cy="61406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374B5EC-5C0F-6B22-1CA7-BBA94C8E90E9}"/>
              </a:ext>
            </a:extLst>
          </p:cNvPr>
          <p:cNvSpPr/>
          <p:nvPr/>
        </p:nvSpPr>
        <p:spPr>
          <a:xfrm>
            <a:off x="3866147" y="5694947"/>
            <a:ext cx="593704" cy="6765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3E6C54-59E4-A578-9C54-A98BAA8838CF}"/>
              </a:ext>
            </a:extLst>
          </p:cNvPr>
          <p:cNvSpPr/>
          <p:nvPr/>
        </p:nvSpPr>
        <p:spPr>
          <a:xfrm>
            <a:off x="1643547" y="3962400"/>
            <a:ext cx="2816304" cy="5133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525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DB396A7-D2B9-4699-9AA3-12DA2EDB0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220290"/>
            <a:ext cx="11876182" cy="4279662"/>
          </a:xfrm>
        </p:spPr>
        <p:txBody>
          <a:bodyPr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 your 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SPAM/JUNK folder 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ensure you didn’t miss the initial email (domain is @advocacyassociates.com)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900" kern="0" dirty="0">
                <a:solidFill>
                  <a:prstClr val="black"/>
                </a:solidFill>
                <a:latin typeface="Calibri" panose="020F0502020204030204"/>
              </a:rPr>
              <a:t>Give yourself </a:t>
            </a:r>
            <a:r>
              <a:rPr lang="en-US" sz="1900" b="1" u="sng" kern="0" dirty="0">
                <a:solidFill>
                  <a:prstClr val="black"/>
                </a:solidFill>
                <a:latin typeface="Calibri" panose="020F0502020204030204"/>
              </a:rPr>
              <a:t>30 minutes </a:t>
            </a:r>
            <a:r>
              <a:rPr lang="en-US" sz="1900" kern="0" dirty="0">
                <a:solidFill>
                  <a:prstClr val="black"/>
                </a:solidFill>
                <a:latin typeface="Calibri" panose="020F0502020204030204"/>
              </a:rPr>
              <a:t>to get through security and navigate your way to the office</a:t>
            </a:r>
            <a:endParaRPr kumimoji="0" lang="en-US" sz="1900" i="0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times will be </a:t>
            </a:r>
            <a:r>
              <a:rPr kumimoji="0" lang="en-US" sz="19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displayed in the time zone you are located in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will be a </a:t>
            </a:r>
            <a:r>
              <a:rPr kumimoji="0" lang="en-US" sz="19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help number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listed in the </a:t>
            </a: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 </a:t>
            </a:r>
            <a:r>
              <a:rPr lang="en-US" sz="1900" kern="0" dirty="0">
                <a:solidFill>
                  <a:prstClr val="black"/>
                </a:solidFill>
                <a:latin typeface="Calibri" panose="020F0502020204030204"/>
              </a:rPr>
              <a:t>tab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call if you need to get ahold of Advocacy Associates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90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900" kern="0" dirty="0">
                <a:solidFill>
                  <a:prstClr val="black"/>
                </a:solidFill>
                <a:latin typeface="Calibri" panose="020F0502020204030204"/>
              </a:rPr>
              <a:t>Meetings</a:t>
            </a: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may last anywhere from </a:t>
            </a:r>
            <a:r>
              <a:rPr kumimoji="0" lang="en-US" sz="19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15-30 minutes</a:t>
            </a:r>
            <a:r>
              <a:rPr kumimoji="0" lang="en-US" sz="1900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prepare your pitch and talking points accordingly. </a:t>
            </a:r>
            <a:r>
              <a:rPr kumimoji="0" lang="en-US" sz="19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ASK</a:t>
            </a:r>
            <a:r>
              <a:rPr kumimoji="0" lang="en-US" sz="1900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how much time the office has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Any </a:t>
            </a:r>
            <a:r>
              <a:rPr kumimoji="0" lang="en-US" sz="1900" b="0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changes to your </a:t>
            </a:r>
            <a:r>
              <a:rPr lang="en-US" sz="1900" u="sng" kern="0" dirty="0">
                <a:solidFill>
                  <a:prstClr val="black"/>
                </a:solidFill>
                <a:latin typeface="Calibri" panose="020F0502020204030204"/>
              </a:rPr>
              <a:t>schedule </a:t>
            </a:r>
            <a:r>
              <a:rPr lang="en-US" sz="1900" kern="0" dirty="0">
                <a:solidFill>
                  <a:prstClr val="black"/>
                </a:solidFill>
                <a:latin typeface="Calibri" panose="020F0502020204030204"/>
              </a:rPr>
              <a:t>the day of the event </a:t>
            </a:r>
            <a:r>
              <a:rPr lang="en-US" sz="1900" b="1" u="sng" kern="0" dirty="0">
                <a:solidFill>
                  <a:prstClr val="black"/>
                </a:solidFill>
                <a:latin typeface="Calibri" panose="020F0502020204030204"/>
              </a:rPr>
              <a:t>will be sent to you via push notification and email</a:t>
            </a:r>
            <a:r>
              <a:rPr lang="en-US" sz="1900" kern="0" dirty="0">
                <a:solidFill>
                  <a:prstClr val="black"/>
                </a:solidFill>
                <a:latin typeface="Calibri" panose="020F0502020204030204"/>
              </a:rPr>
              <a:t>. Please be sure to check regularly throughout the day. Updates will also be flagged in the </a:t>
            </a:r>
            <a:r>
              <a:rPr lang="en-US" sz="1900" b="1" u="sng" kern="0" dirty="0">
                <a:solidFill>
                  <a:prstClr val="black"/>
                </a:solidFill>
                <a:latin typeface="Calibri" panose="020F0502020204030204"/>
              </a:rPr>
              <a:t>Messages tab in your app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l"/>
            <a:endParaRPr lang="en-US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5C2EC4A-DD5A-4D81-9A14-E4C8552BA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DA5D38-1B12-40A1-B345-E5B8CCA17951}"/>
              </a:ext>
            </a:extLst>
          </p:cNvPr>
          <p:cNvSpPr txBox="1"/>
          <p:nvPr/>
        </p:nvSpPr>
        <p:spPr>
          <a:xfrm>
            <a:off x="3670921" y="1388598"/>
            <a:ext cx="4850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Relevant Information and Reminders</a:t>
            </a:r>
          </a:p>
        </p:txBody>
      </p:sp>
    </p:spTree>
    <p:extLst>
      <p:ext uri="{BB962C8B-B14F-4D97-AF65-F5344CB8AC3E}">
        <p14:creationId xmlns:p14="http://schemas.microsoft.com/office/powerpoint/2010/main" val="1597013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689E406-A335-49DE-BE28-DBFC40247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344" y="858077"/>
            <a:ext cx="3493312" cy="2246056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51E5B25D-5453-6987-0328-68594043E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9496" y="3914359"/>
            <a:ext cx="7373008" cy="716871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App Schedules and Logistics Overview</a:t>
            </a:r>
          </a:p>
        </p:txBody>
      </p:sp>
    </p:spTree>
    <p:extLst>
      <p:ext uri="{BB962C8B-B14F-4D97-AF65-F5344CB8AC3E}">
        <p14:creationId xmlns:p14="http://schemas.microsoft.com/office/powerpoint/2010/main" val="232726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email&#10;&#10;Description automatically generated">
            <a:extLst>
              <a:ext uri="{FF2B5EF4-FFF2-40B4-BE49-F238E27FC236}">
                <a16:creationId xmlns:a16="http://schemas.microsoft.com/office/drawing/2014/main" id="{9B4F974F-B8D6-B29C-2896-2F403A95F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72" y="1446270"/>
            <a:ext cx="6294665" cy="48238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DB396A7-D2B9-4699-9AA3-12DA2EDB0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4784" y="1018571"/>
            <a:ext cx="5323860" cy="5393379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Downloading the App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You will receive an </a:t>
            </a:r>
            <a:r>
              <a:rPr lang="en-US" b="1" dirty="0">
                <a:solidFill>
                  <a:srgbClr val="00B050"/>
                </a:solidFill>
              </a:rPr>
              <a:t>automated email from Advocacy Associates </a:t>
            </a:r>
            <a:r>
              <a:rPr lang="en-US" dirty="0"/>
              <a:t>on a </a:t>
            </a:r>
            <a:r>
              <a:rPr lang="en-US" b="1" u="sng" dirty="0"/>
              <a:t>to-be-determined date</a:t>
            </a:r>
            <a:r>
              <a:rPr lang="en-US" dirty="0"/>
              <a:t> by your organization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Check your SPAM/JUNK folder if you think you did not receive the email</a:t>
            </a:r>
          </a:p>
          <a:p>
            <a:pPr marL="800100" lvl="1" indent="-342900" algn="l">
              <a:buFontTx/>
              <a:buChar char="-"/>
            </a:pPr>
            <a:r>
              <a:rPr lang="en-US" u="sng" dirty="0"/>
              <a:t>Verify with your organization on the date schedules were/will be sent</a:t>
            </a:r>
          </a:p>
          <a:p>
            <a:pPr marL="342900" indent="-342900" algn="l">
              <a:buFontTx/>
              <a:buChar char="-"/>
            </a:pPr>
            <a:r>
              <a:rPr lang="en-US" b="1" dirty="0">
                <a:solidFill>
                  <a:srgbClr val="FF0000"/>
                </a:solidFill>
              </a:rPr>
              <a:t>Follow the instructions to download the app</a:t>
            </a:r>
          </a:p>
          <a:p>
            <a:pPr marL="342900" indent="-342900" algn="l">
              <a:buFontTx/>
              <a:buChar char="-"/>
            </a:pPr>
            <a:endParaRPr lang="en-US" b="1" dirty="0">
              <a:solidFill>
                <a:srgbClr val="FF0000"/>
              </a:solidFill>
            </a:endParaRPr>
          </a:p>
          <a:p>
            <a:pPr marL="342900" indent="-342900" algn="l">
              <a:buFontTx/>
              <a:buChar char="-"/>
            </a:pPr>
            <a:endParaRPr lang="en-US" b="1" dirty="0">
              <a:solidFill>
                <a:srgbClr val="FF0000"/>
              </a:solidFill>
            </a:endParaRPr>
          </a:p>
          <a:p>
            <a:pPr marL="800100" lvl="1" indent="-342900" algn="l">
              <a:buFontTx/>
              <a:buChar char="-"/>
            </a:pPr>
            <a:endParaRPr lang="en-US" b="1" dirty="0">
              <a:solidFill>
                <a:srgbClr val="7030A0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en-US" b="1" dirty="0">
                <a:solidFill>
                  <a:srgbClr val="7030A0"/>
                </a:solidFill>
              </a:rPr>
              <a:t>Contact us for any technical support</a:t>
            </a:r>
          </a:p>
          <a:p>
            <a:pPr marL="800100" lvl="1" indent="-342900" algn="l">
              <a:buFontTx/>
              <a:buChar char="-"/>
            </a:pPr>
            <a:endParaRPr lang="en-US" u="sng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689E406-A335-49DE-BE28-DBFC40247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9905494-C560-C8FC-0770-FE397ED7A1E3}"/>
              </a:ext>
            </a:extLst>
          </p:cNvPr>
          <p:cNvSpPr/>
          <p:nvPr/>
        </p:nvSpPr>
        <p:spPr>
          <a:xfrm>
            <a:off x="1803084" y="1698171"/>
            <a:ext cx="2031798" cy="13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4BBF0A-914C-1F28-EDF1-46396B8B01CB}"/>
              </a:ext>
            </a:extLst>
          </p:cNvPr>
          <p:cNvSpPr/>
          <p:nvPr/>
        </p:nvSpPr>
        <p:spPr>
          <a:xfrm>
            <a:off x="354425" y="5414398"/>
            <a:ext cx="6146609" cy="447379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8ADA4027-38E2-D58A-5537-6F74C7700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79" y="4157560"/>
            <a:ext cx="2462439" cy="12568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88716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D8C3AED-DB78-5FC9-EA64-8A62B2AC9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208" y="515147"/>
            <a:ext cx="2848493" cy="616443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DB396A7-D2B9-4699-9AA3-12DA2EDB0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4784" y="1018571"/>
            <a:ext cx="5323860" cy="5393379"/>
          </a:xfrm>
        </p:spPr>
        <p:txBody>
          <a:bodyPr>
            <a:normAutofit/>
          </a:bodyPr>
          <a:lstStyle/>
          <a:p>
            <a:r>
              <a:rPr lang="en-US" b="1" u="sng" dirty="0"/>
              <a:t>When Opening the App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Select </a:t>
            </a:r>
            <a:r>
              <a:rPr lang="en-US" b="1" u="sng" dirty="0">
                <a:solidFill>
                  <a:srgbClr val="FF0000"/>
                </a:solidFill>
              </a:rPr>
              <a:t>“Allow”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for notifications</a:t>
            </a:r>
          </a:p>
          <a:p>
            <a:pPr marL="800100" lvl="1" indent="-342900" algn="l">
              <a:buFontTx/>
              <a:buChar char="-"/>
            </a:pPr>
            <a:endParaRPr lang="en-US" u="sng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689E406-A335-49DE-BE28-DBFC40247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CD057E4-B99C-C60A-69B1-362A33211C38}"/>
              </a:ext>
            </a:extLst>
          </p:cNvPr>
          <p:cNvSpPr/>
          <p:nvPr/>
        </p:nvSpPr>
        <p:spPr>
          <a:xfrm>
            <a:off x="1984917" y="3891776"/>
            <a:ext cx="2096430" cy="5018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23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0B9F055-8D4F-2511-959C-D0565D27D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564" y="384717"/>
            <a:ext cx="2813437" cy="608856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689E406-A335-49DE-BE28-DBFC40247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CD057E4-B99C-C60A-69B1-362A33211C38}"/>
              </a:ext>
            </a:extLst>
          </p:cNvPr>
          <p:cNvSpPr/>
          <p:nvPr/>
        </p:nvSpPr>
        <p:spPr>
          <a:xfrm>
            <a:off x="1460810" y="4404732"/>
            <a:ext cx="3166946" cy="3568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1C43FBD-22BC-4D7B-5BA6-DE5EBC91BDEB}"/>
              </a:ext>
            </a:extLst>
          </p:cNvPr>
          <p:cNvSpPr txBox="1">
            <a:spLocks/>
          </p:cNvSpPr>
          <p:nvPr/>
        </p:nvSpPr>
        <p:spPr>
          <a:xfrm>
            <a:off x="6724784" y="1018571"/>
            <a:ext cx="5323860" cy="5393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/>
              <a:t>When Opening the App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Select </a:t>
            </a:r>
            <a:r>
              <a:rPr lang="en-US" b="1" u="sng" dirty="0"/>
              <a:t>“Allow”</a:t>
            </a:r>
            <a:r>
              <a:rPr lang="en-US" b="1" dirty="0"/>
              <a:t> </a:t>
            </a:r>
            <a:r>
              <a:rPr lang="en-US" dirty="0"/>
              <a:t>for notifications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Select </a:t>
            </a:r>
            <a:r>
              <a:rPr lang="en-US" b="1" u="sng" dirty="0">
                <a:solidFill>
                  <a:srgbClr val="FF0000"/>
                </a:solidFill>
              </a:rPr>
              <a:t>“Allow While Using App”</a:t>
            </a:r>
            <a:r>
              <a:rPr lang="en-US" dirty="0">
                <a:solidFill>
                  <a:srgbClr val="FF0000"/>
                </a:solidFill>
              </a:rPr>
              <a:t> for location setting</a:t>
            </a:r>
          </a:p>
          <a:p>
            <a:pPr marL="800100" lvl="1" indent="-342900" algn="l">
              <a:buFontTx/>
              <a:buChar char="-"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989433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30C82EE-FDE1-2031-8C88-A5CDBF6EF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71" y="614289"/>
            <a:ext cx="2719824" cy="58859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689E406-A335-49DE-BE28-DBFC40247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CD057E4-B99C-C60A-69B1-362A33211C38}"/>
              </a:ext>
            </a:extLst>
          </p:cNvPr>
          <p:cNvSpPr/>
          <p:nvPr/>
        </p:nvSpPr>
        <p:spPr>
          <a:xfrm>
            <a:off x="1460810" y="858645"/>
            <a:ext cx="3166946" cy="8085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F059F4D-06AD-DB5D-7621-DD6A2DFE23FA}"/>
              </a:ext>
            </a:extLst>
          </p:cNvPr>
          <p:cNvSpPr txBox="1">
            <a:spLocks/>
          </p:cNvSpPr>
          <p:nvPr/>
        </p:nvSpPr>
        <p:spPr>
          <a:xfrm>
            <a:off x="6724784" y="1018571"/>
            <a:ext cx="5323860" cy="5393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/>
              <a:t>When Opening the App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Select </a:t>
            </a:r>
            <a:r>
              <a:rPr lang="en-US" b="1" u="sng" dirty="0"/>
              <a:t>“Allow”</a:t>
            </a:r>
            <a:r>
              <a:rPr lang="en-US" b="1" dirty="0"/>
              <a:t> </a:t>
            </a:r>
            <a:r>
              <a:rPr lang="en-US" dirty="0"/>
              <a:t>for notifications</a:t>
            </a:r>
          </a:p>
          <a:p>
            <a:pPr marL="342900" indent="-342900" algn="l">
              <a:buFontTx/>
              <a:buChar char="-"/>
            </a:pPr>
            <a:r>
              <a:rPr lang="en-US" dirty="0"/>
              <a:t>Select </a:t>
            </a:r>
            <a:r>
              <a:rPr lang="en-US" b="1" u="sng" dirty="0"/>
              <a:t>“Allow While Using App”</a:t>
            </a:r>
            <a:r>
              <a:rPr lang="en-US" dirty="0"/>
              <a:t> for location setting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Type </a:t>
            </a:r>
            <a:r>
              <a:rPr lang="en-US" u="sng" dirty="0">
                <a:solidFill>
                  <a:srgbClr val="FF0000"/>
                </a:solidFill>
              </a:rPr>
              <a:t>your organization’s name </a:t>
            </a:r>
            <a:r>
              <a:rPr lang="en-US" dirty="0">
                <a:solidFill>
                  <a:srgbClr val="FF0000"/>
                </a:solidFill>
              </a:rPr>
              <a:t>in the </a:t>
            </a:r>
            <a:r>
              <a:rPr lang="en-US" b="1" u="sng" dirty="0">
                <a:solidFill>
                  <a:srgbClr val="FF0000"/>
                </a:solidFill>
              </a:rPr>
              <a:t>Search bar </a:t>
            </a:r>
            <a:r>
              <a:rPr lang="en-US" dirty="0">
                <a:solidFill>
                  <a:srgbClr val="FF0000"/>
                </a:solidFill>
              </a:rPr>
              <a:t>at the top</a:t>
            </a:r>
          </a:p>
          <a:p>
            <a:pPr marL="800100" lvl="1" indent="-342900" algn="l">
              <a:buFontTx/>
              <a:buChar char="-"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968303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login form&#10;&#10;Description automatically generated">
            <a:extLst>
              <a:ext uri="{FF2B5EF4-FFF2-40B4-BE49-F238E27FC236}">
                <a16:creationId xmlns:a16="http://schemas.microsoft.com/office/drawing/2014/main" id="{EB54DE01-6669-ECDD-3B1C-715829B1B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98" y="418549"/>
            <a:ext cx="2782170" cy="60209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DB396A7-D2B9-4699-9AA3-12DA2EDB0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4784" y="1018571"/>
            <a:ext cx="5323860" cy="5393379"/>
          </a:xfrm>
        </p:spPr>
        <p:txBody>
          <a:bodyPr>
            <a:normAutofit/>
          </a:bodyPr>
          <a:lstStyle/>
          <a:p>
            <a:r>
              <a:rPr lang="en-US" b="1" u="sng" dirty="0"/>
              <a:t>Logging In</a:t>
            </a:r>
          </a:p>
          <a:p>
            <a:pPr marL="342900" indent="-342900" algn="l">
              <a:buFontTx/>
              <a:buChar char="-"/>
            </a:pPr>
            <a:r>
              <a:rPr lang="en-US" b="1" u="sng" dirty="0">
                <a:solidFill>
                  <a:srgbClr val="FF0000"/>
                </a:solidFill>
              </a:rPr>
              <a:t>FIRST TIME </a:t>
            </a:r>
            <a:r>
              <a:rPr lang="en-US" dirty="0">
                <a:solidFill>
                  <a:srgbClr val="FF0000"/>
                </a:solidFill>
              </a:rPr>
              <a:t>users will need to Sign Up</a:t>
            </a:r>
          </a:p>
          <a:p>
            <a:pPr marL="342900" indent="-342900" algn="l">
              <a:buFontTx/>
              <a:buChar char="-"/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 algn="l">
              <a:buFontTx/>
              <a:buChar char="-"/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 algn="l">
              <a:buFontTx/>
              <a:buChar char="-"/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 algn="l">
              <a:buFontTx/>
              <a:buChar char="-"/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 algn="l">
              <a:buFontTx/>
              <a:buChar char="-"/>
            </a:pPr>
            <a:endParaRPr lang="en-US" b="1" dirty="0">
              <a:solidFill>
                <a:srgbClr val="FF0000"/>
              </a:solidFill>
            </a:endParaRPr>
          </a:p>
          <a:p>
            <a:pPr marL="800100" lvl="1" indent="-342900" algn="l">
              <a:buFontTx/>
              <a:buChar char="-"/>
            </a:pPr>
            <a:endParaRPr lang="en-US" u="sng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689E406-A335-49DE-BE28-DBFC40247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8F078F7-A7AC-C267-CDF3-FC21F0E7DF9C}"/>
              </a:ext>
            </a:extLst>
          </p:cNvPr>
          <p:cNvSpPr/>
          <p:nvPr/>
        </p:nvSpPr>
        <p:spPr>
          <a:xfrm flipV="1">
            <a:off x="1466385" y="4663556"/>
            <a:ext cx="3155795" cy="5575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54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56DCACE-9ECB-8EB6-918E-C4FD74B31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257" y="795545"/>
            <a:ext cx="2698315" cy="583943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DB396A7-D2B9-4699-9AA3-12DA2EDB0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4784" y="1018571"/>
            <a:ext cx="5323860" cy="5393379"/>
          </a:xfrm>
        </p:spPr>
        <p:txBody>
          <a:bodyPr>
            <a:normAutofit/>
          </a:bodyPr>
          <a:lstStyle/>
          <a:p>
            <a:r>
              <a:rPr lang="en-US" b="1" u="sng" dirty="0"/>
              <a:t>Logging In</a:t>
            </a:r>
          </a:p>
          <a:p>
            <a:pPr marL="342900" indent="-342900" algn="l">
              <a:buFontTx/>
              <a:buChar char="-"/>
            </a:pPr>
            <a:r>
              <a:rPr lang="en-US" b="1" u="sng" dirty="0"/>
              <a:t>FIRST TIME </a:t>
            </a:r>
            <a:r>
              <a:rPr lang="en-US" dirty="0"/>
              <a:t>users will need to Sign Up</a:t>
            </a:r>
          </a:p>
          <a:p>
            <a:pPr marL="342900" indent="-342900" algn="l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Enter your email and create a password. Tap “Sign Up” when finished</a:t>
            </a:r>
          </a:p>
          <a:p>
            <a:pPr marL="342900" indent="-342900" algn="l">
              <a:buFontTx/>
              <a:buChar char="-"/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 algn="l">
              <a:buFontTx/>
              <a:buChar char="-"/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 algn="l">
              <a:buFontTx/>
              <a:buChar char="-"/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 algn="l">
              <a:buFontTx/>
              <a:buChar char="-"/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 algn="l">
              <a:buFontTx/>
              <a:buChar char="-"/>
            </a:pPr>
            <a:endParaRPr lang="en-US" dirty="0">
              <a:solidFill>
                <a:srgbClr val="FF0000"/>
              </a:solidFill>
            </a:endParaRPr>
          </a:p>
          <a:p>
            <a:pPr marL="342900" indent="-342900" algn="l">
              <a:buFontTx/>
              <a:buChar char="-"/>
            </a:pPr>
            <a:endParaRPr lang="en-US" b="1" dirty="0">
              <a:solidFill>
                <a:srgbClr val="FF0000"/>
              </a:solidFill>
            </a:endParaRPr>
          </a:p>
          <a:p>
            <a:pPr marL="800100" lvl="1" indent="-342900" algn="l">
              <a:buFontTx/>
              <a:buChar char="-"/>
            </a:pPr>
            <a:endParaRPr lang="en-US" u="sng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689E406-A335-49DE-BE28-DBFC40247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15" y="210007"/>
            <a:ext cx="1257569" cy="80856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8F078F7-A7AC-C267-CDF3-FC21F0E7DF9C}"/>
              </a:ext>
            </a:extLst>
          </p:cNvPr>
          <p:cNvSpPr/>
          <p:nvPr/>
        </p:nvSpPr>
        <p:spPr>
          <a:xfrm flipV="1">
            <a:off x="1504516" y="1516564"/>
            <a:ext cx="3155795" cy="26985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11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e0f614a-ea55-4e72-a759-b4bef654747a"/>
    <lcf76f155ced4ddcb4097134ff3c332f xmlns="5fd5af23-169c-497e-9fdb-3d0cbaaf9041">
      <Terms xmlns="http://schemas.microsoft.com/office/infopath/2007/PartnerControls"/>
    </lcf76f155ced4ddcb4097134ff3c332f>
    <DATE xmlns="5fd5af23-169c-497e-9fdb-3d0cbaaf904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968D48152804409B75B1013EFA502E" ma:contentTypeVersion="19" ma:contentTypeDescription="Create a new document." ma:contentTypeScope="" ma:versionID="0f567e9158ee6ea1f830703f54baf90d">
  <xsd:schema xmlns:xsd="http://www.w3.org/2001/XMLSchema" xmlns:xs="http://www.w3.org/2001/XMLSchema" xmlns:p="http://schemas.microsoft.com/office/2006/metadata/properties" xmlns:ns2="5fd5af23-169c-497e-9fdb-3d0cbaaf9041" xmlns:ns3="de0f614a-ea55-4e72-a759-b4bef654747a" targetNamespace="http://schemas.microsoft.com/office/2006/metadata/properties" ma:root="true" ma:fieldsID="3f47c55afdd1c0b5c3324f123138c73d" ns2:_="" ns3:_="">
    <xsd:import namespace="5fd5af23-169c-497e-9fdb-3d0cbaaf9041"/>
    <xsd:import namespace="de0f614a-ea55-4e72-a759-b4bef65474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DATE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d5af23-169c-497e-9fdb-3d0cbaaf90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DATE" ma:index="16" nillable="true" ma:displayName="DATE" ma:format="DateOnly" ma:internalName="DATE">
      <xsd:simpleType>
        <xsd:restriction base="dms:DateTime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e6894f6-0578-48da-bf33-57bdc0238d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f614a-ea55-4e72-a759-b4bef654747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2c7e240-b9e9-40e0-9b47-4bca3688b9e9}" ma:internalName="TaxCatchAll" ma:showField="CatchAllData" ma:web="de0f614a-ea55-4e72-a759-b4bef65474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89E528-32AD-4818-984D-4D87A239CF6D}">
  <ds:schemaRefs>
    <ds:schemaRef ds:uri="5fd5af23-169c-497e-9fdb-3d0cbaaf9041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de0f614a-ea55-4e72-a759-b4bef654747a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FBB223F-CD62-4DF0-884E-7473361564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AA9696-5517-4847-9AB7-BE7830FCF0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d5af23-169c-497e-9fdb-3d0cbaaf9041"/>
    <ds:schemaRef ds:uri="de0f614a-ea55-4e72-a759-b4bef65474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1282</Words>
  <Application>Microsoft Office PowerPoint</Application>
  <PresentationFormat>Widescreen</PresentationFormat>
  <Paragraphs>190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Lincoln Clapper</dc:creator>
  <cp:lastModifiedBy>Jennifer Rinehart</cp:lastModifiedBy>
  <cp:revision>56</cp:revision>
  <dcterms:created xsi:type="dcterms:W3CDTF">2021-01-05T21:00:54Z</dcterms:created>
  <dcterms:modified xsi:type="dcterms:W3CDTF">2024-06-08T13:38:16Z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0x010100AE968D48152804409B75B1013EFA502E</vt:lpwstr>
  </property>
  <property fmtid="{D5CDD505-2E9C-101B-9397-08002B2CF9AE}" pid="3" name="MediaServiceImageTags">
    <vt:lpwstr/>
  </property>
</Properties>
</file>